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306" r:id="rId3"/>
    <p:sldId id="339" r:id="rId4"/>
    <p:sldId id="350" r:id="rId5"/>
    <p:sldId id="351" r:id="rId6"/>
    <p:sldId id="348" r:id="rId7"/>
    <p:sldId id="355" r:id="rId8"/>
    <p:sldId id="354" r:id="rId9"/>
    <p:sldId id="353" r:id="rId10"/>
    <p:sldId id="356" r:id="rId11"/>
    <p:sldId id="343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9" r:id="rId23"/>
    <p:sldId id="368" r:id="rId24"/>
    <p:sldId id="371" r:id="rId25"/>
    <p:sldId id="372" r:id="rId26"/>
    <p:sldId id="367" r:id="rId27"/>
    <p:sldId id="331" r:id="rId28"/>
    <p:sldId id="261" r:id="rId29"/>
  </p:sldIdLst>
  <p:sldSz cx="12192000" cy="6858000"/>
  <p:notesSz cx="6850063" cy="9982200"/>
  <p:embeddedFontLst>
    <p:embeddedFont>
      <p:font typeface="AppleSDGothicNeoM00" panose="02000503000000000000" pitchFamily="2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Y견고딕" panose="02030600000101010101" pitchFamily="18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85366" autoAdjust="0"/>
  </p:normalViewPr>
  <p:slideViewPr>
    <p:cSldViewPr snapToGrid="0">
      <p:cViewPr varScale="1">
        <p:scale>
          <a:sx n="71" d="100"/>
          <a:sy n="71" d="100"/>
        </p:scale>
        <p:origin x="11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0117" y="0"/>
            <a:ext cx="2968361" cy="5008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CD449-48BC-4AEA-A4D9-1F49661391C3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47775"/>
            <a:ext cx="5988050" cy="336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007" y="4803934"/>
            <a:ext cx="5480050" cy="393049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0117" y="9481358"/>
            <a:ext cx="2968361" cy="5008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F64B-F7BD-4EC7-A79C-BD7E99AC9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컴퓨터공학과 </a:t>
            </a:r>
            <a:r>
              <a:rPr lang="en-US" altLang="ko-KR" dirty="0"/>
              <a:t>18</a:t>
            </a:r>
            <a:r>
              <a:rPr lang="ko-KR" altLang="en-US" dirty="0"/>
              <a:t>학번 </a:t>
            </a:r>
            <a:r>
              <a:rPr lang="ko-KR" altLang="en-US" dirty="0" err="1"/>
              <a:t>염정아입니다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이번주 세미나 주제는 </a:t>
            </a:r>
            <a:r>
              <a:rPr lang="ko-KR" altLang="en-US" dirty="0" err="1"/>
              <a:t>오픈소스하면서</a:t>
            </a:r>
            <a:r>
              <a:rPr lang="ko-KR" altLang="en-US" dirty="0"/>
              <a:t> 구현하기 어려웠던 네이버 </a:t>
            </a:r>
            <a:r>
              <a:rPr lang="en-US" altLang="ko-KR" dirty="0"/>
              <a:t>API </a:t>
            </a:r>
            <a:r>
              <a:rPr lang="ko-KR" altLang="en-US" dirty="0"/>
              <a:t>연결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0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3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70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6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26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5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개념에 대해 알아보고</a:t>
            </a:r>
            <a:r>
              <a:rPr lang="en-US" altLang="ko-KR" dirty="0"/>
              <a:t>, </a:t>
            </a:r>
            <a:r>
              <a:rPr lang="ko-KR" altLang="en-US" dirty="0"/>
              <a:t>환경 설정하는 법 그리고 </a:t>
            </a:r>
            <a:r>
              <a:rPr lang="en-US" altLang="ko-KR" dirty="0"/>
              <a:t>JPA</a:t>
            </a:r>
            <a:r>
              <a:rPr lang="ko-KR" altLang="en-US" dirty="0"/>
              <a:t>를 한번 간단하게 </a:t>
            </a:r>
            <a:r>
              <a:rPr lang="ko-KR" altLang="en-US" dirty="0" err="1"/>
              <a:t>동작시켜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3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64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94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# </a:t>
            </a:r>
            <a:r>
              <a:rPr lang="ko-KR" altLang="en-US" dirty="0"/>
              <a:t>예제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빨래 </a:t>
            </a:r>
            <a:r>
              <a:rPr lang="en-US" altLang="ko-KR" dirty="0"/>
              <a:t>-&gt; </a:t>
            </a:r>
            <a:r>
              <a:rPr lang="ko-KR" altLang="en-US" dirty="0"/>
              <a:t>설거지 </a:t>
            </a:r>
            <a:r>
              <a:rPr lang="en-US" altLang="ko-KR" dirty="0"/>
              <a:t>-&gt; </a:t>
            </a:r>
            <a:r>
              <a:rPr lang="ko-KR" altLang="en-US" dirty="0"/>
              <a:t>청소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 순으로 일을 처리한다고 한다면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동기적으로 처리한다면 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일단 빨래를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시간 뒤에 설거리르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시간 뒤에 청소를 한다</a:t>
            </a:r>
            <a:r>
              <a:rPr lang="en-US" altLang="ko-KR" dirty="0"/>
              <a:t>. 1</a:t>
            </a:r>
            <a:r>
              <a:rPr lang="ko-KR" altLang="en-US" dirty="0"/>
              <a:t>시간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: 3</a:t>
            </a:r>
            <a:r>
              <a:rPr lang="ko-KR" altLang="en-US" dirty="0"/>
              <a:t>시간 지나고 일이 끝나다고 선언 가능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- </a:t>
            </a:r>
            <a:r>
              <a:rPr lang="ko-KR" altLang="en-US" dirty="0"/>
              <a:t>비동기적으로 처리 한다면 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빨래 </a:t>
            </a:r>
            <a:r>
              <a:rPr lang="en-US" altLang="ko-KR" dirty="0"/>
              <a:t>-&gt; </a:t>
            </a:r>
            <a:r>
              <a:rPr lang="ko-KR" altLang="en-US" dirty="0"/>
              <a:t>빨래 업체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설거지 </a:t>
            </a:r>
            <a:r>
              <a:rPr lang="en-US" altLang="ko-KR" dirty="0"/>
              <a:t>-&gt; </a:t>
            </a:r>
            <a:r>
              <a:rPr lang="ko-KR" altLang="en-US" dirty="0"/>
              <a:t>설거지 업체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청소</a:t>
            </a:r>
            <a:r>
              <a:rPr lang="en-US" altLang="ko-KR" dirty="0"/>
              <a:t>-&gt; </a:t>
            </a:r>
            <a:r>
              <a:rPr lang="ko-KR" altLang="en-US" dirty="0"/>
              <a:t>청소 </a:t>
            </a:r>
            <a:r>
              <a:rPr lang="ko-KR" altLang="en-US" dirty="0" err="1"/>
              <a:t>없체</a:t>
            </a:r>
            <a:r>
              <a:rPr lang="ko-KR" altLang="en-US" dirty="0"/>
              <a:t> 있음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*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빨래 업체 전화</a:t>
            </a:r>
            <a:r>
              <a:rPr lang="en-US" altLang="ko-KR" dirty="0"/>
              <a:t>, </a:t>
            </a:r>
            <a:r>
              <a:rPr lang="ko-KR" altLang="en-US" dirty="0"/>
              <a:t>설거지 업체 전화</a:t>
            </a:r>
            <a:r>
              <a:rPr lang="en-US" altLang="ko-KR" dirty="0"/>
              <a:t>, </a:t>
            </a:r>
            <a:r>
              <a:rPr lang="ko-KR" altLang="en-US" dirty="0"/>
              <a:t>청소 업체 전화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1</a:t>
            </a:r>
            <a:r>
              <a:rPr lang="ko-KR" altLang="en-US" dirty="0"/>
              <a:t>분 걸림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어느 업체가 더 빨리 끝낼지는 모르는 것이다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순서가 </a:t>
            </a:r>
            <a:r>
              <a:rPr lang="ko-KR" altLang="en-US" dirty="0" err="1"/>
              <a:t>중요하지않다면</a:t>
            </a:r>
            <a:r>
              <a:rPr lang="ko-KR" altLang="en-US" dirty="0"/>
              <a:t> 이렇게 일을 처리할 수 있을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72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await</a:t>
            </a:r>
            <a:r>
              <a:rPr lang="ko-KR" altLang="en-US" dirty="0"/>
              <a:t>으로 </a:t>
            </a:r>
            <a:r>
              <a:rPr lang="en-US" altLang="ko-KR" dirty="0"/>
              <a:t>post</a:t>
            </a:r>
            <a:r>
              <a:rPr lang="ko-KR" altLang="en-US" dirty="0"/>
              <a:t>가 </a:t>
            </a:r>
            <a:r>
              <a:rPr lang="ko-KR" altLang="en-US" dirty="0" err="1"/>
              <a:t>수행될때</a:t>
            </a:r>
            <a:r>
              <a:rPr lang="ko-KR" altLang="en-US" dirty="0"/>
              <a:t> 다 처리된 다음에 </a:t>
            </a:r>
            <a:r>
              <a:rPr lang="en-US" altLang="ko-KR" dirty="0"/>
              <a:t>res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9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35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53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83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1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ORM</a:t>
            </a:r>
            <a:r>
              <a:rPr lang="ko-KR" altLang="en-US" dirty="0"/>
              <a:t>은 바라보도록 하게 하는 그것 </a:t>
            </a:r>
            <a:r>
              <a:rPr lang="ko-KR" altLang="en-US" dirty="0" err="1"/>
              <a:t>인거죠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0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자원 </a:t>
            </a:r>
            <a:r>
              <a:rPr lang="en-US" altLang="ko-KR" dirty="0"/>
              <a:t>+ </a:t>
            </a:r>
            <a:r>
              <a:rPr lang="ko-KR" altLang="en-US" dirty="0"/>
              <a:t>행위 </a:t>
            </a:r>
            <a:r>
              <a:rPr lang="en-US" altLang="ko-KR" dirty="0"/>
              <a:t>+ </a:t>
            </a:r>
            <a:r>
              <a:rPr lang="ko-KR" altLang="en-US" dirty="0"/>
              <a:t>표현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MVC, MVVM </a:t>
            </a:r>
            <a:r>
              <a:rPr lang="ko-KR" altLang="en-US" dirty="0"/>
              <a:t>도 소프트웨어 개발 아키텍처의 한 형식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URN</a:t>
            </a:r>
            <a:r>
              <a:rPr lang="ko-KR" altLang="en-US" dirty="0"/>
              <a:t>은 </a:t>
            </a:r>
            <a:r>
              <a:rPr lang="en-US" altLang="ko-KR" dirty="0"/>
              <a:t>URI</a:t>
            </a:r>
            <a:r>
              <a:rPr lang="ko-KR" altLang="en-US" dirty="0"/>
              <a:t>의 한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9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웹의 장점을 최대로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90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3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multipart</a:t>
            </a:r>
            <a:r>
              <a:rPr lang="ko-KR" altLang="en-US" dirty="0"/>
              <a:t>는 </a:t>
            </a:r>
            <a:r>
              <a:rPr lang="en-US" altLang="ko-KR" dirty="0"/>
              <a:t>http</a:t>
            </a:r>
            <a:r>
              <a:rPr lang="ko-KR" altLang="en-US" dirty="0"/>
              <a:t>로 통신해서 </a:t>
            </a:r>
            <a:r>
              <a:rPr lang="ko-KR" altLang="en-US" dirty="0" err="1"/>
              <a:t>보낼때</a:t>
            </a:r>
            <a:r>
              <a:rPr lang="ko-KR" altLang="en-US" dirty="0"/>
              <a:t> 데이터를 여러 개로 쪼개서 보낸다는 의미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 </a:t>
            </a:r>
            <a:r>
              <a:rPr lang="ko-KR" altLang="en-US" dirty="0"/>
              <a:t>바디 부분에 데이터를 여러 개로 쪼개서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4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EF64B-F7BD-4EC7-A79C-BD7E99AC9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4EC0-C1E6-43F4-8FE4-73DCC001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4239A4-BA69-4D8E-A472-9E2EEE969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753E9-CA7B-4C83-A696-12DF38AE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7D03D-8202-4ACF-9529-72462622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177A6-A80F-4737-B727-0479C1D4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8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2BC1E-FC78-4F9C-B3A6-0DA3C8E0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AE39-8684-4986-B401-032F898C8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327F5-FFA4-489B-B30A-2C2DC87B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FC57C-1EDC-43AB-948E-42226B67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040D0-CF78-4475-901C-EE1F78E2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8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82C6CF-16BE-4C21-9822-D8281EFC7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DF950-ED1A-4A1C-A13F-E593A09C6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8A545-8E9E-4D04-A168-566C5C5F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FA7F9-DEF8-4105-93B2-A28FF393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D4990-02D5-4921-962D-6CB4069B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56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58F4-19FB-42F6-8911-26A4E250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FE88-ECFB-4FCB-9CA8-FB8BF10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B0D04-BAF6-465F-8461-C8B120CC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98D6B-27DF-4276-85A0-AC637699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C4E96-3D9D-4FDF-AE74-3D336AB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4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F443-5116-40FA-86FC-691A398D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B7BD7-539D-4B5C-BA01-2829FEC3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FF19-F743-4DC8-BB22-EEB937CB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77261-8AE4-48B9-9781-5D9024A8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B844-D1AB-40B0-AE56-BD60807C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1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4CAC5-35C2-41EB-BF81-D1C09AB3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E5035-701C-482A-B00A-FDCFA207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87A60E-3E0F-4063-B220-6BA7201D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6CD5F-A5F8-4120-8707-95E7AA5D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F8B14-3B7D-44D0-B948-40EB4BFE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5C9B3-A66E-43BD-8B2D-20FEC290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58F7-FCE8-4AD1-81A4-94E3017C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563EB-C30E-470D-906D-1F3CBF49C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DCD43-7965-449F-89D9-B5C80BCD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3D6347-4EBA-499D-9423-9B833C41B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96909-EEF1-44D9-B5CD-D1BA410FA9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0F6E1-0428-417C-9173-5F76A221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E8BAD9-ED77-4267-94B1-994A9DF4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CC742A-3156-4801-A167-707821E1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D843-F79E-441F-B65B-4253CFD1A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2265"/>
            <a:ext cx="2277688" cy="701731"/>
          </a:xfrm>
          <a:solidFill>
            <a:schemeClr val="tx1"/>
          </a:solidFill>
        </p:spPr>
        <p:txBody>
          <a:bodyPr wrap="square">
            <a:normAutofit/>
          </a:bodyPr>
          <a:lstStyle>
            <a:lvl1pPr marL="0" indent="0">
              <a:buFontTx/>
              <a:buNone/>
              <a:defRPr b="1" spc="-5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목차순서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1DC8B-8C5C-41AD-853B-69B3A4C8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F6E09F-3BBF-4EAC-85A0-19AC1967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DE630-6264-4851-A7CA-27CF1F0B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902DC1ED-DDA6-4377-8D5A-78ACB44477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00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1D0ED7-E204-40ED-B484-DA209997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B8101-7725-4D4D-A597-F6DCDC65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5D3006-FF2E-4F3C-B099-DA97E733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6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2AB5-7A33-4792-9848-76A32A81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3ADB7-26F2-47A9-A5D5-62C4E512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C21A8-5C72-4BEA-B586-B629A8A2A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1B32F-6C44-4B90-B8AF-5259993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D021C-803E-4BD9-80FC-DA46CBF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2CE72-5DFA-4890-AC9C-92453C58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9DFB-BAF6-4CE4-93FA-4CB600E7E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B2521F-0A5E-473C-8F61-C8DBD9F44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563DA-28A9-4A27-8005-922BE459D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E6796-3534-418C-8C50-6347E57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8BAD-A953-4592-817C-C3F74D08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541BD-9A91-4FBD-A18E-9753258E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6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8320F3-192B-43F3-A4C9-A976C85D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54604-6BDF-4639-B049-315AFB20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D7EC0-F260-44FA-9B8D-13193E0C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959A-78E8-4F9F-A0BD-B7AA824A5588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D350D-56EF-48DD-B4A4-BF998A47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8EF8A-3AE5-431F-BD21-4EABE7E34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1ED-DDA6-4377-8D5A-78ACB4447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76CDB-1F67-41EC-8903-6E8C9D44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4743"/>
            <a:ext cx="9144000" cy="1312817"/>
          </a:xfr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100" i="1" dirty="0">
                <a:ln>
                  <a:solidFill>
                    <a:schemeClr val="tx1"/>
                  </a:solidFill>
                </a:ln>
              </a:rPr>
              <a:t>SSL </a:t>
            </a:r>
            <a:r>
              <a:rPr lang="ko-KR" altLang="en-US" sz="3100" i="1" dirty="0">
                <a:ln>
                  <a:solidFill>
                    <a:schemeClr val="tx1"/>
                  </a:solidFill>
                </a:ln>
              </a:rPr>
              <a:t>세미나</a:t>
            </a:r>
            <a:br>
              <a:rPr lang="en-US" altLang="ko-KR" sz="7200" b="1" dirty="0"/>
            </a:br>
            <a:r>
              <a:rPr lang="ko-KR" altLang="en-US" b="1" dirty="0"/>
              <a:t>네이버 </a:t>
            </a:r>
            <a:r>
              <a:rPr lang="en-US" altLang="ko-KR" b="1" dirty="0"/>
              <a:t>API </a:t>
            </a:r>
            <a:r>
              <a:rPr lang="ko-KR" altLang="en-US" b="1" dirty="0"/>
              <a:t>연결</a:t>
            </a:r>
            <a:br>
              <a:rPr lang="en-US" altLang="ko-KR" sz="7200" b="1" dirty="0"/>
            </a:br>
            <a:endParaRPr lang="ko-KR" altLang="en-US" sz="7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A93EC-2DDF-4375-A171-ADF203C74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3828"/>
            <a:ext cx="9144000" cy="528506"/>
          </a:xfrm>
        </p:spPr>
        <p:txBody>
          <a:bodyPr/>
          <a:lstStyle/>
          <a:p>
            <a:r>
              <a:rPr lang="en-US" altLang="ko-KR" spc="600" dirty="0">
                <a:ln w="3175">
                  <a:solidFill>
                    <a:schemeClr val="tx1"/>
                  </a:solidFill>
                </a:ln>
              </a:rPr>
              <a:t>20180691 </a:t>
            </a:r>
            <a:r>
              <a:rPr lang="ko-KR" altLang="en-US" spc="600" dirty="0">
                <a:ln w="3175">
                  <a:solidFill>
                    <a:schemeClr val="tx1"/>
                  </a:solidFill>
                </a:ln>
              </a:rPr>
              <a:t>염정아</a:t>
            </a:r>
          </a:p>
        </p:txBody>
      </p:sp>
    </p:spTree>
    <p:extLst>
      <p:ext uri="{BB962C8B-B14F-4D97-AF65-F5344CB8AC3E}">
        <p14:creationId xmlns:p14="http://schemas.microsoft.com/office/powerpoint/2010/main" val="289921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3CD23D-57FE-44CA-AC1F-8EE3B6403B1D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FDF581-3E24-49F5-86A2-481123B8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5" y="172341"/>
            <a:ext cx="6299223" cy="65133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720D26F-16C9-4649-9A68-5B5E5D9F540C}"/>
              </a:ext>
            </a:extLst>
          </p:cNvPr>
          <p:cNvGrpSpPr/>
          <p:nvPr/>
        </p:nvGrpSpPr>
        <p:grpSpPr>
          <a:xfrm>
            <a:off x="7351179" y="2000958"/>
            <a:ext cx="4126588" cy="707886"/>
            <a:chOff x="7351179" y="1719604"/>
            <a:chExt cx="4126588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E4BC0E-C653-49DF-8D98-1E029FFBC8D1}"/>
                </a:ext>
              </a:extLst>
            </p:cNvPr>
            <p:cNvSpPr txBox="1"/>
            <p:nvPr/>
          </p:nvSpPr>
          <p:spPr>
            <a:xfrm>
              <a:off x="7351179" y="1719604"/>
              <a:ext cx="3730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dirty="0"/>
                <a:t>먼저 </a:t>
              </a:r>
              <a:r>
                <a:rPr lang="en-US" altLang="ko-KR" dirty="0"/>
                <a:t>API </a:t>
              </a:r>
              <a:r>
                <a:rPr lang="ko-KR" altLang="en-US" dirty="0"/>
                <a:t>제휴신청을 해야 한다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6DCBF-5FC8-4425-BFE3-9C378FD610EB}"/>
                </a:ext>
              </a:extLst>
            </p:cNvPr>
            <p:cNvSpPr txBox="1"/>
            <p:nvPr/>
          </p:nvSpPr>
          <p:spPr>
            <a:xfrm>
              <a:off x="7589364" y="2058158"/>
              <a:ext cx="38884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https://developers.naver.com/main/</a:t>
              </a:r>
            </a:p>
          </p:txBody>
        </p: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C3102305-030B-4D77-930D-5275628B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51999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BA1C1-9AB2-486B-B9FA-ED1B025489DA}"/>
              </a:ext>
            </a:extLst>
          </p:cNvPr>
          <p:cNvSpPr txBox="1"/>
          <p:nvPr/>
        </p:nvSpPr>
        <p:spPr>
          <a:xfrm>
            <a:off x="1092771" y="3955878"/>
            <a:ext cx="5273723" cy="1575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express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express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app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82AAFF"/>
                </a:solidFill>
                <a:effectLst/>
              </a:rPr>
              <a:t>express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();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client_id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92iZUSj8wBJoqjCWRB7j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</a:rPr>
              <a:t>client_secret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mm5WgNn8l7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</a:rPr>
              <a:t>fs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</a:rPr>
              <a:t>fs</a:t>
            </a:r>
            <a:r>
              <a:rPr lang="en-US" altLang="ko-KR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</a:rPr>
              <a:t>);</a:t>
            </a:r>
          </a:p>
          <a:p>
            <a:br>
              <a:rPr lang="en-US" altLang="ko-KR" b="0" dirty="0">
                <a:solidFill>
                  <a:srgbClr val="D6DEEB"/>
                </a:solidFill>
                <a:effectLst/>
              </a:rPr>
            </a:br>
            <a:endParaRPr lang="en-US" altLang="ko-KR" b="0" dirty="0">
              <a:solidFill>
                <a:srgbClr val="D6DEEB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02E6-D192-4169-BD36-23FFACFB28D1}"/>
              </a:ext>
            </a:extLst>
          </p:cNvPr>
          <p:cNvSpPr txBox="1"/>
          <p:nvPr/>
        </p:nvSpPr>
        <p:spPr>
          <a:xfrm>
            <a:off x="7368426" y="4226199"/>
            <a:ext cx="3730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client_id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client_secret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입력해야 </a:t>
            </a:r>
            <a:r>
              <a:rPr lang="en-US" altLang="ko-KR" dirty="0"/>
              <a:t>API </a:t>
            </a:r>
            <a:r>
              <a:rPr lang="ko-KR" altLang="en-US" dirty="0"/>
              <a:t>사용 가능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B4CA40-9D66-42B0-AD4E-372D3C7F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50" y="1066470"/>
            <a:ext cx="5487166" cy="236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BE58D3-E43F-4103-9B5F-662A05F195D3}"/>
              </a:ext>
            </a:extLst>
          </p:cNvPr>
          <p:cNvSpPr txBox="1"/>
          <p:nvPr/>
        </p:nvSpPr>
        <p:spPr>
          <a:xfrm>
            <a:off x="379492" y="433699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제휴 허락 받은 어플리케이션 정보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860D5-56EF-4A34-ACC1-EA86F75A30F9}"/>
              </a:ext>
            </a:extLst>
          </p:cNvPr>
          <p:cNvSpPr/>
          <p:nvPr/>
        </p:nvSpPr>
        <p:spPr>
          <a:xfrm>
            <a:off x="11273051" y="6101734"/>
            <a:ext cx="91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사전사항</a:t>
            </a:r>
          </a:p>
        </p:txBody>
      </p:sp>
    </p:spTree>
    <p:extLst>
      <p:ext uri="{BB962C8B-B14F-4D97-AF65-F5344CB8AC3E}">
        <p14:creationId xmlns:p14="http://schemas.microsoft.com/office/powerpoint/2010/main" val="372921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95165D-7748-4F50-B872-588A3293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24" y="2171451"/>
            <a:ext cx="10327952" cy="1516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A935B8-13F8-4B3D-BB92-5E03555AC7D0}"/>
              </a:ext>
            </a:extLst>
          </p:cNvPr>
          <p:cNvSpPr txBox="1"/>
          <p:nvPr/>
        </p:nvSpPr>
        <p:spPr>
          <a:xfrm>
            <a:off x="597856" y="119797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해당 코드를 돌려보았을 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93605-3DDC-4D2A-A254-1A4370E68021}"/>
              </a:ext>
            </a:extLst>
          </p:cNvPr>
          <p:cNvSpPr txBox="1"/>
          <p:nvPr/>
        </p:nvSpPr>
        <p:spPr>
          <a:xfrm>
            <a:off x="932024" y="4292289"/>
            <a:ext cx="6014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파일 형태로 웹 상에 표현됨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우리가 사용하고자 하는 정보는 </a:t>
            </a:r>
            <a:r>
              <a:rPr lang="en-US" altLang="ko-KR" dirty="0"/>
              <a:t>celebrity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>
                <a:highlight>
                  <a:srgbClr val="FFFF00"/>
                </a:highlight>
              </a:rPr>
              <a:t>이 </a:t>
            </a:r>
            <a:r>
              <a:rPr lang="en-US" altLang="ko-KR" dirty="0">
                <a:highlight>
                  <a:srgbClr val="FFFF00"/>
                </a:highlight>
              </a:rPr>
              <a:t>JSON </a:t>
            </a:r>
            <a:r>
              <a:rPr lang="ko-KR" altLang="en-US" dirty="0">
                <a:highlight>
                  <a:srgbClr val="FFFF00"/>
                </a:highlight>
              </a:rPr>
              <a:t>파일을 어떻게 파싱 해야 할까 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020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E310D-90C7-4881-ADDC-09F05242F886}"/>
              </a:ext>
            </a:extLst>
          </p:cNvPr>
          <p:cNvSpPr txBox="1"/>
          <p:nvPr/>
        </p:nvSpPr>
        <p:spPr>
          <a:xfrm>
            <a:off x="276278" y="197346"/>
            <a:ext cx="6666389" cy="62478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app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get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/face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,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</a:rPr>
              <a:t>require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request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https://openapi.naver.com/v1/vision/celebrity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유명인 인식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var </a:t>
            </a:r>
            <a:r>
              <a:rPr lang="en-US" altLang="ko-KR" sz="1600" b="0" i="1" dirty="0" err="1">
                <a:solidFill>
                  <a:srgbClr val="637777"/>
                </a:solidFill>
                <a:effectLst/>
              </a:rPr>
              <a:t>api_url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= 'https://openapi.naver.com/v1/vision/face'; //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얼굴 감지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br>
              <a:rPr lang="ko-KR" altLang="en-US" sz="1600" b="0" dirty="0">
                <a:solidFill>
                  <a:srgbClr val="D6DEEB"/>
                </a:solidFill>
                <a:effectLst/>
              </a:rPr>
            </a:br>
            <a:r>
              <a:rPr lang="ko-KR" altLang="en-US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{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image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   image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: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fs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createReadStream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dirname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+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YOUR_FILE_NAME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FILE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이름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ko-KR" altLang="en-US" sz="1600" b="0" i="1" dirty="0">
                <a:solidFill>
                  <a:srgbClr val="C792EA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}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var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_req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=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request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post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url: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api_url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dirty="0" err="1">
                <a:solidFill>
                  <a:srgbClr val="D6DEEB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_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formData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headers: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-Client-Id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client_id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 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X-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</a:rPr>
              <a:t>Naver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-Client-Secret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: </a:t>
            </a:r>
            <a:r>
              <a:rPr lang="en-US" altLang="ko-KR" sz="1600" b="0" dirty="0" err="1">
                <a:solidFill>
                  <a:srgbClr val="D7DBE0"/>
                </a:solidFill>
                <a:effectLst/>
              </a:rPr>
              <a:t>client_secret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}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5F7E97"/>
                </a:solidFill>
                <a:effectLst/>
              </a:rPr>
              <a:t>,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C792EA"/>
                </a:solidFill>
                <a:effectLst/>
              </a:rPr>
              <a:t>function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response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)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 {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statusCode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200</a:t>
            </a:r>
            <a:endParaRPr lang="en-US" altLang="ko-KR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response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headers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[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</a:rPr>
              <a:t>content-type</a:t>
            </a:r>
            <a:r>
              <a:rPr lang="en-US" altLang="ko-KR" sz="1600" b="0" dirty="0">
                <a:solidFill>
                  <a:srgbClr val="D9F5DD"/>
                </a:solidFill>
                <a:effectLst/>
              </a:rPr>
              <a:t>"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]);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  });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console</a:t>
            </a:r>
            <a:r>
              <a:rPr lang="en-US" altLang="ko-KR" sz="1600" b="0" i="1" dirty="0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>
                <a:solidFill>
                  <a:srgbClr val="82AAFF"/>
                </a:solidFill>
                <a:effectLst/>
              </a:rPr>
              <a:t>log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request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dirty="0" err="1">
                <a:solidFill>
                  <a:srgbClr val="BAEBE2"/>
                </a:solidFill>
                <a:effectLst/>
              </a:rPr>
              <a:t>head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  </a:t>
            </a:r>
            <a:r>
              <a:rPr lang="en-US" altLang="ko-KR" sz="1600" b="0" i="1" dirty="0">
                <a:solidFill>
                  <a:srgbClr val="7FDBCA"/>
                </a:solidFill>
                <a:effectLst/>
              </a:rPr>
              <a:t>_</a:t>
            </a:r>
            <a:r>
              <a:rPr lang="en-US" altLang="ko-KR" sz="1600" b="0" i="1" dirty="0" err="1">
                <a:solidFill>
                  <a:srgbClr val="7FDBCA"/>
                </a:solidFill>
                <a:effectLst/>
              </a:rPr>
              <a:t>req</a:t>
            </a:r>
            <a:r>
              <a:rPr lang="en-US" altLang="ko-KR" sz="1600" b="0" i="1" dirty="0" err="1">
                <a:solidFill>
                  <a:srgbClr val="C792EA"/>
                </a:solidFill>
                <a:effectLst/>
              </a:rPr>
              <a:t>.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</a:rPr>
              <a:t>pipe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(</a:t>
            </a:r>
            <a:r>
              <a:rPr lang="en-US" altLang="ko-KR" sz="1600" b="0" dirty="0">
                <a:solidFill>
                  <a:srgbClr val="D7DBE0"/>
                </a:solidFill>
                <a:effectLst/>
              </a:rPr>
              <a:t>res</a:t>
            </a:r>
            <a:r>
              <a:rPr lang="en-US" altLang="ko-KR" sz="1600" b="0" dirty="0">
                <a:solidFill>
                  <a:srgbClr val="D6DEEB"/>
                </a:solidFill>
                <a:effectLst/>
              </a:rPr>
              <a:t>); </a:t>
            </a:r>
            <a:r>
              <a:rPr lang="en-US" altLang="ko-KR" sz="1600" b="0" dirty="0">
                <a:solidFill>
                  <a:srgbClr val="637777"/>
                </a:solidFill>
                <a:effectLst/>
              </a:rPr>
              <a:t>//</a:t>
            </a:r>
            <a:r>
              <a:rPr lang="en-US" altLang="ko-KR" sz="1600" b="0" i="1" dirty="0">
                <a:solidFill>
                  <a:srgbClr val="637777"/>
                </a:solidFill>
                <a:effectLst/>
              </a:rPr>
              <a:t> </a:t>
            </a:r>
            <a:r>
              <a:rPr lang="ko-KR" altLang="en-US" sz="1600" b="0" i="1" dirty="0">
                <a:solidFill>
                  <a:srgbClr val="637777"/>
                </a:solidFill>
                <a:effectLst/>
              </a:rPr>
              <a:t>브라우저로 출력</a:t>
            </a:r>
            <a:endParaRPr lang="ko-KR" altLang="en-US" sz="1600" b="0" dirty="0">
              <a:solidFill>
                <a:srgbClr val="D6DEEB"/>
              </a:solidFill>
              <a:effectLst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</a:rPr>
              <a:t>});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71314" y="1988176"/>
            <a:ext cx="45481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node.js </a:t>
            </a:r>
            <a:r>
              <a:rPr lang="ko-KR" altLang="en-US" dirty="0"/>
              <a:t>코드에서 라우팅 부분을 보자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 부분에서 파싱을 해서 사용해야함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보면 </a:t>
            </a: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를 사용한 것을 확인 가능</a:t>
            </a:r>
            <a:r>
              <a:rPr lang="en-US" altLang="ko-KR" dirty="0"/>
              <a:t>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npm</a:t>
            </a:r>
            <a:r>
              <a:rPr lang="en-US" altLang="ko-KR" dirty="0"/>
              <a:t> request </a:t>
            </a:r>
            <a:r>
              <a:rPr lang="ko-KR" altLang="en-US" dirty="0"/>
              <a:t>도큐먼트를 확인하러 가자 🚀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507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1635805" y="4827356"/>
            <a:ext cx="7499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  <a:r>
              <a:rPr lang="ko-KR" altLang="en-US" dirty="0"/>
              <a:t>의 형태를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>
                <a:highlight>
                  <a:srgbClr val="FFFF00"/>
                </a:highlight>
              </a:rPr>
              <a:t>request.post</a:t>
            </a:r>
            <a:r>
              <a:rPr lang="en-US" altLang="ko-KR" dirty="0">
                <a:highlight>
                  <a:srgbClr val="FFFF00"/>
                </a:highlight>
              </a:rPr>
              <a:t>({</a:t>
            </a:r>
            <a:r>
              <a:rPr lang="en-US" altLang="ko-KR" dirty="0" err="1">
                <a:highlight>
                  <a:srgbClr val="FFFF00"/>
                </a:highlight>
              </a:rPr>
              <a:t>url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en-US" altLang="ko-KR" dirty="0" err="1">
                <a:highlight>
                  <a:srgbClr val="FFFF00"/>
                </a:highlight>
              </a:rPr>
              <a:t>formData</a:t>
            </a:r>
            <a:r>
              <a:rPr lang="en-US" altLang="ko-KR" dirty="0">
                <a:highlight>
                  <a:srgbClr val="FFFF00"/>
                </a:highlight>
              </a:rPr>
              <a:t>}, function(err, </a:t>
            </a:r>
            <a:r>
              <a:rPr lang="en-US" altLang="ko-KR" dirty="0" err="1">
                <a:highlight>
                  <a:srgbClr val="FFFF00"/>
                </a:highlight>
              </a:rPr>
              <a:t>httpResponse</a:t>
            </a:r>
            <a:r>
              <a:rPr lang="en-US" altLang="ko-KR" dirty="0">
                <a:highlight>
                  <a:srgbClr val="FFFF00"/>
                </a:highlight>
              </a:rPr>
              <a:t>, body) ~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저 </a:t>
            </a:r>
            <a:r>
              <a:rPr lang="en-US" altLang="ko-KR" dirty="0"/>
              <a:t>body </a:t>
            </a:r>
            <a:r>
              <a:rPr lang="ko-KR" altLang="en-US" dirty="0"/>
              <a:t>부분을 사용해야 한다</a:t>
            </a:r>
            <a:r>
              <a:rPr lang="en-US" altLang="ko-KR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1B791-F77E-4F79-B34C-80499DB4F289}"/>
              </a:ext>
            </a:extLst>
          </p:cNvPr>
          <p:cNvGrpSpPr/>
          <p:nvPr/>
        </p:nvGrpSpPr>
        <p:grpSpPr>
          <a:xfrm>
            <a:off x="1737745" y="1315107"/>
            <a:ext cx="8564495" cy="2964561"/>
            <a:chOff x="1773241" y="1031698"/>
            <a:chExt cx="8564495" cy="2964561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3EE3477E-4283-4528-959C-223B6F1A4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64" y="1031698"/>
              <a:ext cx="8483472" cy="2582498"/>
            </a:xfrm>
            <a:prstGeom prst="rect">
              <a:avLst/>
            </a:prstGeom>
            <a:solidFill>
              <a:srgbClr val="F7F7F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0" rIns="91440" bIns="152352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request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post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({url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sng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http://service.com/upload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formData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99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optionalCallback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httpResponse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808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 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  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rgbClr val="222222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failed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err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console.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4558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log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Upload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successful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!  Server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responded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with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DD114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:'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 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body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});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210973-8CEE-4CB4-9BBF-290547DAF2A6}"/>
                </a:ext>
              </a:extLst>
            </p:cNvPr>
            <p:cNvSpPr txBox="1"/>
            <p:nvPr/>
          </p:nvSpPr>
          <p:spPr>
            <a:xfrm>
              <a:off x="1773241" y="3626927"/>
              <a:ext cx="6094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https://www.npmjs.com/package/request#table-of-contents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39984" y="49068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8308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6739555" y="2649727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콜백함수를 만들어서 </a:t>
            </a:r>
            <a:r>
              <a:rPr lang="en-US" altLang="ko-KR" dirty="0"/>
              <a:t>body</a:t>
            </a:r>
            <a:r>
              <a:rPr lang="ko-KR" altLang="en-US" dirty="0"/>
              <a:t>를 찍어 보았다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 </a:t>
            </a:r>
            <a:r>
              <a:rPr lang="en-US" altLang="ko-KR" dirty="0"/>
              <a:t>body</a:t>
            </a:r>
            <a:r>
              <a:rPr lang="ko-KR" altLang="en-US" dirty="0"/>
              <a:t>의 결과값이 나온다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일단 </a:t>
            </a:r>
            <a:r>
              <a:rPr lang="en-US" altLang="ko-KR" dirty="0"/>
              <a:t>node cfr.js </a:t>
            </a:r>
            <a:r>
              <a:rPr lang="ko-KR" altLang="en-US" dirty="0"/>
              <a:t>를 해준다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B66A-B96F-4134-9B3A-A9EAEBEE872B}"/>
              </a:ext>
            </a:extLst>
          </p:cNvPr>
          <p:cNvSpPr txBox="1"/>
          <p:nvPr/>
        </p:nvSpPr>
        <p:spPr>
          <a:xfrm>
            <a:off x="1280245" y="1443841"/>
            <a:ext cx="49340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7017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646EF-AF43-4380-A107-A2BA38902381}"/>
              </a:ext>
            </a:extLst>
          </p:cNvPr>
          <p:cNvSpPr txBox="1"/>
          <p:nvPr/>
        </p:nvSpPr>
        <p:spPr>
          <a:xfrm>
            <a:off x="726599" y="3911991"/>
            <a:ext cx="4415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콘솔창에서 </a:t>
            </a:r>
            <a:r>
              <a:rPr lang="en-US" altLang="ko-KR" dirty="0"/>
              <a:t>body </a:t>
            </a:r>
            <a:r>
              <a:rPr lang="ko-KR" altLang="en-US" dirty="0"/>
              <a:t>결과를 확인할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의 형태를 띄는 것을 발견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파싱을 해서 특정 값을 사용해야한다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request.post</a:t>
            </a:r>
            <a:r>
              <a:rPr lang="en-US" altLang="ko-KR" dirty="0"/>
              <a:t>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13B2A-E6D3-4A74-B9F2-4FF40AB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4" y="1734621"/>
            <a:ext cx="11035612" cy="11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B4A6-4520-4249-8D68-38E7D1FE516C}"/>
              </a:ext>
            </a:extLst>
          </p:cNvPr>
          <p:cNvSpPr txBox="1"/>
          <p:nvPr/>
        </p:nvSpPr>
        <p:spPr>
          <a:xfrm>
            <a:off x="1202803" y="1256942"/>
            <a:ext cx="489319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_req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request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url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api_url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_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formData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headers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-Client-Id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client_id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X-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-Client-Secret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: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client_secret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80567-AD17-44CB-9D30-79788484C6FC}"/>
              </a:ext>
            </a:extLst>
          </p:cNvPr>
          <p:cNvSpPr txBox="1"/>
          <p:nvPr/>
        </p:nvSpPr>
        <p:spPr>
          <a:xfrm>
            <a:off x="6548664" y="2450690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자바스크립트 표준 내장 객체인 </a:t>
            </a:r>
            <a:r>
              <a:rPr lang="en-US" altLang="ko-KR" dirty="0" err="1"/>
              <a:t>json.parse</a:t>
            </a:r>
            <a:r>
              <a:rPr lang="en-US" altLang="ko-KR" dirty="0"/>
              <a:t>()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 </a:t>
            </a:r>
            <a:r>
              <a:rPr lang="ko-KR" altLang="en-US" dirty="0"/>
              <a:t>문자열 구문 분석 및 객체 생성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이제 </a:t>
            </a:r>
            <a:r>
              <a:rPr lang="ko-KR" altLang="en-US" dirty="0" err="1"/>
              <a:t>파싱하여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91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412663" y="425465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EC5A-ADD8-4BBA-9F45-7359775C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2" y="1398020"/>
            <a:ext cx="10921639" cy="2965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23FD37-679B-47C0-B84A-D092550444A3}"/>
              </a:ext>
            </a:extLst>
          </p:cNvPr>
          <p:cNvSpPr txBox="1"/>
          <p:nvPr/>
        </p:nvSpPr>
        <p:spPr>
          <a:xfrm>
            <a:off x="784471" y="4998315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json</a:t>
            </a:r>
            <a:r>
              <a:rPr lang="ko-KR" altLang="en-US" dirty="0"/>
              <a:t> 객체가 생성된 것을 확인 가능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여기서 </a:t>
            </a:r>
            <a:r>
              <a:rPr lang="en-US" altLang="ko-KR" dirty="0"/>
              <a:t>faces</a:t>
            </a:r>
            <a:r>
              <a:rPr lang="ko-KR" altLang="en-US" dirty="0"/>
              <a:t>를 </a:t>
            </a:r>
            <a:r>
              <a:rPr lang="ko-KR" altLang="en-US" dirty="0" err="1"/>
              <a:t>추출해야함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34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181170" y="124524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/>
              <a:t>JSON </a:t>
            </a:r>
            <a:r>
              <a:rPr lang="ko-KR" altLang="en-US" dirty="0"/>
              <a:t>파싱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E7A51-E3E9-483E-B06E-23E83B3A3D6D}"/>
              </a:ext>
            </a:extLst>
          </p:cNvPr>
          <p:cNvSpPr txBox="1"/>
          <p:nvPr/>
        </p:nvSpPr>
        <p:spPr>
          <a:xfrm>
            <a:off x="3945521" y="911073"/>
            <a:ext cx="430095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99C4B-B396-41E0-B389-495ABD4E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48" y="3614195"/>
            <a:ext cx="8649907" cy="1819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FEFF69-8C40-4965-A142-E1E82AB48E00}"/>
              </a:ext>
            </a:extLst>
          </p:cNvPr>
          <p:cNvSpPr txBox="1"/>
          <p:nvPr/>
        </p:nvSpPr>
        <p:spPr>
          <a:xfrm>
            <a:off x="884787" y="5725545"/>
            <a:ext cx="521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이러한 식으로 값을 추출해낸다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51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EB58-22AA-4020-B8BA-36654A04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265"/>
            <a:ext cx="1783080" cy="70173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0" dirty="0"/>
              <a:t>INDEX</a:t>
            </a:r>
            <a:endParaRPr lang="ko-KR" alt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C9EC4-20A4-4B62-95BC-C97F591B479D}"/>
              </a:ext>
            </a:extLst>
          </p:cNvPr>
          <p:cNvSpPr txBox="1"/>
          <p:nvPr/>
        </p:nvSpPr>
        <p:spPr>
          <a:xfrm>
            <a:off x="2885094" y="2025066"/>
            <a:ext cx="64218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200" spc="-150" dirty="0">
                <a:ln w="3175">
                  <a:noFill/>
                </a:ln>
                <a:latin typeface="+mj-ea"/>
                <a:ea typeface="+mj-ea"/>
              </a:rPr>
              <a:t>NAVER API : CFR API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실습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200" spc="-150" dirty="0">
                <a:ln w="3175">
                  <a:noFill/>
                </a:ln>
                <a:latin typeface="+mj-ea"/>
                <a:ea typeface="+mj-ea"/>
              </a:rPr>
              <a:t>응용 시 모습</a:t>
            </a:r>
            <a:endParaRPr lang="en-US" altLang="ko-KR" sz="3200" spc="-150" dirty="0">
              <a:ln w="3175">
                <a:noFill/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84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110783" y="6478502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600" dirty="0"/>
              <a:t>JSON </a:t>
            </a:r>
            <a:r>
              <a:rPr lang="ko-KR" altLang="en-US" sz="1600" dirty="0"/>
              <a:t>파일 파싱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DACF7-EE5D-44E9-893A-6C8EB9835E2F}"/>
              </a:ext>
            </a:extLst>
          </p:cNvPr>
          <p:cNvSpPr txBox="1"/>
          <p:nvPr/>
        </p:nvSpPr>
        <p:spPr>
          <a:xfrm>
            <a:off x="551560" y="830580"/>
            <a:ext cx="219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A756E-D32A-4783-88B6-8F29F87F4C05}"/>
              </a:ext>
            </a:extLst>
          </p:cNvPr>
          <p:cNvSpPr txBox="1"/>
          <p:nvPr/>
        </p:nvSpPr>
        <p:spPr>
          <a:xfrm>
            <a:off x="795569" y="1587293"/>
            <a:ext cx="518256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err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response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,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{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를 찍어봅시다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body 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파싱을 해봅시다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ko-KR" altLang="en-US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ko-KR" altLang="en-US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JSON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C5E478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body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json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dirty="0">
                <a:solidFill>
                  <a:srgbClr val="637777"/>
                </a:solidFill>
                <a:latin typeface="+mn-ea"/>
              </a:rPr>
              <a:t> </a:t>
            </a:r>
            <a:r>
              <a:rPr lang="en-US" altLang="ko-KR" b="0" dirty="0">
                <a:solidFill>
                  <a:srgbClr val="637777"/>
                </a:solidFill>
                <a:effectLst/>
                <a:latin typeface="+mn-ea"/>
              </a:rPr>
              <a:t>//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 console.log(json["faces"][0].</a:t>
            </a:r>
            <a:r>
              <a:rPr lang="en-US" altLang="ko-KR" b="0" i="1" dirty="0" err="1">
                <a:solidFill>
                  <a:srgbClr val="637777"/>
                </a:solidFill>
                <a:effectLst/>
                <a:latin typeface="+mn-ea"/>
              </a:rPr>
              <a:t>celebrity.value</a:t>
            </a:r>
            <a:r>
              <a:rPr lang="en-US" altLang="ko-KR" b="0" i="1" dirty="0">
                <a:solidFill>
                  <a:srgbClr val="637777"/>
                </a:solidFill>
                <a:effectLst/>
                <a:latin typeface="+mn-ea"/>
              </a:rPr>
              <a:t>);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parse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;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}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5FEB1-90D0-4A82-9145-3336E86B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68" y="1922972"/>
            <a:ext cx="5363983" cy="19139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CD149-AF49-42D3-BA16-66C927E508DE}"/>
              </a:ext>
            </a:extLst>
          </p:cNvPr>
          <p:cNvSpPr txBox="1"/>
          <p:nvPr/>
        </p:nvSpPr>
        <p:spPr>
          <a:xfrm>
            <a:off x="664868" y="5010737"/>
            <a:ext cx="5211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원하는 값 추출 성공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 err="1">
                <a:highlight>
                  <a:srgbClr val="FFFF00"/>
                </a:highlight>
              </a:rPr>
              <a:t>그렇담</a:t>
            </a:r>
            <a:r>
              <a:rPr lang="ko-KR" altLang="en-US" dirty="0">
                <a:highlight>
                  <a:srgbClr val="FFFF00"/>
                </a:highlight>
              </a:rPr>
              <a:t> 이 값을 어떻게 프론트에 적용시킬 수 있을까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116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73699-90FA-4A1A-BC16-9F44076B8ECE}"/>
              </a:ext>
            </a:extLst>
          </p:cNvPr>
          <p:cNvSpPr txBox="1"/>
          <p:nvPr/>
        </p:nvSpPr>
        <p:spPr>
          <a:xfrm>
            <a:off x="551363" y="1186721"/>
            <a:ext cx="6806867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id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app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 err="1">
                <a:solidFill>
                  <a:srgbClr val="CAECE6"/>
                </a:solidFill>
                <a:effectLst/>
                <a:latin typeface="+mn-ea"/>
              </a:rPr>
              <a:t>img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src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./assets/matt.jpg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width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300px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p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/&gt;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page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fun-</a:t>
            </a:r>
            <a:r>
              <a:rPr lang="en-US" altLang="ko-KR" sz="1600" b="0" dirty="0" err="1">
                <a:solidFill>
                  <a:srgbClr val="ECC48D"/>
                </a:solidFill>
                <a:effectLst/>
                <a:latin typeface="+mn-ea"/>
              </a:rPr>
              <a:t>btn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v-on</a:t>
            </a:r>
            <a:r>
              <a:rPr lang="en-US" altLang="ko-KR" sz="1600" b="0" dirty="0" err="1">
                <a:solidFill>
                  <a:srgbClr val="7FDBCA"/>
                </a:solidFill>
                <a:effectLst/>
                <a:latin typeface="+mn-ea"/>
              </a:rPr>
              <a:t>:</a:t>
            </a:r>
            <a:r>
              <a:rPr lang="en-US" altLang="ko-KR" sz="1600" b="0" i="1" dirty="0" err="1">
                <a:solidFill>
                  <a:srgbClr val="C5E478"/>
                </a:solidFill>
                <a:effectLst/>
                <a:latin typeface="+mn-ea"/>
              </a:rPr>
              <a:t>click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()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Who are you?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button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 </a:t>
            </a:r>
            <a:r>
              <a:rPr lang="en-US" altLang="ko-KR" sz="1600" b="0" i="1" dirty="0">
                <a:solidFill>
                  <a:srgbClr val="C5E478"/>
                </a:solidFill>
                <a:effectLst/>
                <a:latin typeface="+mn-ea"/>
              </a:rPr>
              <a:t>class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=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ECC48D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  {{ </a:t>
            </a:r>
            <a:r>
              <a:rPr lang="en-US" altLang="ko-KR" sz="1600" b="0" dirty="0">
                <a:solidFill>
                  <a:srgbClr val="D7DBE0"/>
                </a:solidFill>
                <a:effectLst/>
                <a:latin typeface="+mn-ea"/>
              </a:rPr>
              <a:t>detect</a:t>
            </a:r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}}</a:t>
            </a: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D6DEEB"/>
                </a:solidFill>
                <a:effectLst/>
                <a:latin typeface="+mn-ea"/>
              </a:rPr>
              <a:t>  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div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&lt;/</a:t>
            </a:r>
            <a:r>
              <a:rPr lang="en-US" altLang="ko-KR" sz="1600" b="0" dirty="0">
                <a:solidFill>
                  <a:srgbClr val="CAECE6"/>
                </a:solidFill>
                <a:effectLst/>
                <a:latin typeface="+mn-ea"/>
              </a:rPr>
              <a:t>template</a:t>
            </a:r>
            <a:r>
              <a:rPr lang="en-US" altLang="ko-KR" sz="1600" b="0" dirty="0">
                <a:solidFill>
                  <a:srgbClr val="7FDBCA"/>
                </a:solidFill>
                <a:effectLst/>
                <a:latin typeface="+mn-ea"/>
              </a:rPr>
              <a:t>&gt;</a:t>
            </a:r>
            <a:endParaRPr lang="en-US" altLang="ko-KR" sz="1600" b="0" dirty="0">
              <a:solidFill>
                <a:srgbClr val="D6DEEB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C3A7E-2E9D-4EC6-BFEB-69F9DA5A45D6}"/>
              </a:ext>
            </a:extLst>
          </p:cNvPr>
          <p:cNvSpPr txBox="1"/>
          <p:nvPr/>
        </p:nvSpPr>
        <p:spPr>
          <a:xfrm>
            <a:off x="551363" y="4831611"/>
            <a:ext cx="5211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프론트로는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버튼 클릭하면 유명인 인식 결과가 나오도록 코딩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 err="1"/>
              <a:t>axios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A9309-AF74-43C7-834A-AA3F5AC72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387" y="1019103"/>
            <a:ext cx="3791859" cy="3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6B72A-6EDE-418C-93CD-07D298C71B06}"/>
              </a:ext>
            </a:extLst>
          </p:cNvPr>
          <p:cNvGrpSpPr/>
          <p:nvPr/>
        </p:nvGrpSpPr>
        <p:grpSpPr>
          <a:xfrm>
            <a:off x="883248" y="1423644"/>
            <a:ext cx="8056958" cy="3532019"/>
            <a:chOff x="1491334" y="1283978"/>
            <a:chExt cx="8056958" cy="35320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491334" y="1283978"/>
              <a:ext cx="253202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 err="1">
                  <a:ln w="12700">
                    <a:solidFill>
                      <a:sysClr val="windowText" lastClr="000000"/>
                    </a:solidFill>
                  </a:ln>
                </a:rPr>
                <a:t>Axios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1919140" y="228096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HTTP </a:t>
              </a:r>
              <a:r>
                <a:rPr lang="ko-KR" altLang="en-US" sz="1600" dirty="0"/>
                <a:t>비동기 통신 라이브러리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1919140" y="3844041"/>
              <a:ext cx="762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err="1"/>
                <a:t>npm</a:t>
              </a:r>
              <a:r>
                <a:rPr lang="en-US" altLang="ko-KR" sz="1600" dirty="0"/>
                <a:t> install </a:t>
              </a:r>
              <a:r>
                <a:rPr lang="en-US" altLang="ko-KR" sz="1600" dirty="0" err="1"/>
                <a:t>axios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 err="1"/>
                <a:t>백엔드와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프론트엔드</a:t>
              </a:r>
              <a:r>
                <a:rPr lang="ko-KR" altLang="en-US" sz="1600" dirty="0"/>
                <a:t> 통신을 쉽게 하기 위해서 사용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JSON</a:t>
              </a:r>
              <a:r>
                <a:rPr lang="ko-KR" altLang="en-US" sz="1600" dirty="0"/>
                <a:t> 자동 변환 가능</a:t>
              </a:r>
              <a:endParaRPr lang="en-US" altLang="ko-KR" sz="1600" dirty="0"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758817" y="228096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102C2-628D-4513-A4F2-16B5DA6046DB}"/>
                </a:ext>
              </a:extLst>
            </p:cNvPr>
            <p:cNvSpPr txBox="1"/>
            <p:nvPr/>
          </p:nvSpPr>
          <p:spPr>
            <a:xfrm>
              <a:off x="1919140" y="2619515"/>
              <a:ext cx="47494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비동기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</a:rPr>
                <a:t>요청한 결과가 바로 그 자리에서 일어나지 않음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377D32-C713-4862-A937-1E2116D14902}"/>
              </a:ext>
            </a:extLst>
          </p:cNvPr>
          <p:cNvGrpSpPr/>
          <p:nvPr/>
        </p:nvGrpSpPr>
        <p:grpSpPr>
          <a:xfrm>
            <a:off x="7118123" y="1685501"/>
            <a:ext cx="3871782" cy="707886"/>
            <a:chOff x="7140856" y="1584172"/>
            <a:chExt cx="3871782" cy="7078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8E69835-8C0F-4992-8EB6-87AB1B049EAD}"/>
                </a:ext>
              </a:extLst>
            </p:cNvPr>
            <p:cNvGrpSpPr/>
            <p:nvPr/>
          </p:nvGrpSpPr>
          <p:grpSpPr>
            <a:xfrm>
              <a:off x="7140856" y="1953504"/>
              <a:ext cx="3871782" cy="338554"/>
              <a:chOff x="6828884" y="1997756"/>
              <a:chExt cx="3871782" cy="3385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58939C-E055-4160-8B30-7FAF4D544D73}"/>
                  </a:ext>
                </a:extLst>
              </p:cNvPr>
              <p:cNvSpPr txBox="1"/>
              <p:nvPr/>
            </p:nvSpPr>
            <p:spPr>
              <a:xfrm>
                <a:off x="6828884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>
                    <a:solidFill>
                      <a:schemeClr val="bg1"/>
                    </a:solidFill>
                  </a:rPr>
                  <a:t>설거지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FACEF-FA31-4170-B21B-8610AFFF4ADA}"/>
                  </a:ext>
                </a:extLst>
              </p:cNvPr>
              <p:cNvSpPr txBox="1"/>
              <p:nvPr/>
            </p:nvSpPr>
            <p:spPr>
              <a:xfrm>
                <a:off x="8288163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빨래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6A2614-F17A-4DA0-82B5-8C290C41FA5A}"/>
                  </a:ext>
                </a:extLst>
              </p:cNvPr>
              <p:cNvSpPr txBox="1"/>
              <p:nvPr/>
            </p:nvSpPr>
            <p:spPr>
              <a:xfrm>
                <a:off x="9697982" y="1997756"/>
                <a:ext cx="1002684" cy="33855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rgbClr val="FF0000"/>
                    </a:solidFill>
                  </a:defRPr>
                </a:lvl1pPr>
              </a:lstStyle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청소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BF241C-95F3-46BD-B60F-E2E2105BBF2A}"/>
                </a:ext>
              </a:extLst>
            </p:cNvPr>
            <p:cNvSpPr txBox="1"/>
            <p:nvPr/>
          </p:nvSpPr>
          <p:spPr>
            <a:xfrm>
              <a:off x="7289886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AA8D1-4A07-4859-82AD-1BEC4636C177}"/>
                </a:ext>
              </a:extLst>
            </p:cNvPr>
            <p:cNvSpPr txBox="1"/>
            <p:nvPr/>
          </p:nvSpPr>
          <p:spPr>
            <a:xfrm>
              <a:off x="8749165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64247D-3D40-4C90-9C13-73DBA39B6EE7}"/>
                </a:ext>
              </a:extLst>
            </p:cNvPr>
            <p:cNvSpPr txBox="1"/>
            <p:nvPr/>
          </p:nvSpPr>
          <p:spPr>
            <a:xfrm>
              <a:off x="10158984" y="1584172"/>
              <a:ext cx="704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1</a:t>
              </a:r>
              <a:r>
                <a:rPr lang="ko-KR" altLang="en-US" dirty="0"/>
                <a:t>시간</a:t>
              </a:r>
            </a:p>
          </p:txBody>
        </p:sp>
      </p:grp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55F3A1F-5F7B-4105-83C0-7C99CC68DD0B}"/>
              </a:ext>
            </a:extLst>
          </p:cNvPr>
          <p:cNvSpPr/>
          <p:nvPr/>
        </p:nvSpPr>
        <p:spPr>
          <a:xfrm>
            <a:off x="8886707" y="2762719"/>
            <a:ext cx="384074" cy="61584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AC2CF-3E76-4EE9-9ABC-34CA967BC1A8}"/>
              </a:ext>
            </a:extLst>
          </p:cNvPr>
          <p:cNvSpPr txBox="1"/>
          <p:nvPr/>
        </p:nvSpPr>
        <p:spPr>
          <a:xfrm>
            <a:off x="7280274" y="3668346"/>
            <a:ext cx="379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각각 업체에 맡겨서 </a:t>
            </a:r>
            <a:r>
              <a:rPr lang="en-US" altLang="ko-KR" dirty="0"/>
              <a:t>1</a:t>
            </a:r>
            <a:r>
              <a:rPr lang="ko-KR" altLang="en-US" dirty="0"/>
              <a:t>시간 후에 끝낸다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27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8086F3-EDFE-4989-9E5A-73FBF93F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78" y="1010494"/>
            <a:ext cx="8973802" cy="4048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FAEF7-241A-4377-A940-C386F74D4B92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 err="1"/>
              <a:t>axios</a:t>
            </a:r>
            <a:r>
              <a:rPr lang="ko-KR" altLang="en-US" dirty="0"/>
              <a:t> </a:t>
            </a:r>
            <a:r>
              <a:rPr lang="en-US" altLang="ko-KR" dirty="0"/>
              <a:t>document</a:t>
            </a:r>
            <a:r>
              <a:rPr lang="ko-KR" altLang="en-US" dirty="0"/>
              <a:t>를 찾아보자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575B2-634C-471C-A129-ECC1D0A63788}"/>
              </a:ext>
            </a:extLst>
          </p:cNvPr>
          <p:cNvSpPr txBox="1"/>
          <p:nvPr/>
        </p:nvSpPr>
        <p:spPr>
          <a:xfrm>
            <a:off x="1698078" y="5275473"/>
            <a:ext cx="3934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대충 이런 식으로 </a:t>
            </a:r>
            <a:r>
              <a:rPr lang="en-US" altLang="ko-KR" dirty="0"/>
              <a:t>post </a:t>
            </a:r>
            <a:r>
              <a:rPr lang="ko-KR" altLang="en-US" dirty="0"/>
              <a:t>하고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then</a:t>
            </a:r>
            <a:r>
              <a:rPr lang="ko-KR" altLang="en-US" dirty="0"/>
              <a:t>으로 </a:t>
            </a:r>
            <a:r>
              <a:rPr lang="en-US" altLang="ko-KR" dirty="0"/>
              <a:t>response </a:t>
            </a:r>
            <a:r>
              <a:rPr lang="ko-KR" altLang="en-US" dirty="0"/>
              <a:t>결과를 받고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catch</a:t>
            </a:r>
            <a:r>
              <a:rPr lang="ko-KR" altLang="en-US" dirty="0"/>
              <a:t>로 에러를 잡는구나 💭감 잡기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12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ED624-3FBC-4391-B81E-47E9E8539D8B}"/>
              </a:ext>
            </a:extLst>
          </p:cNvPr>
          <p:cNvSpPr txBox="1"/>
          <p:nvPr/>
        </p:nvSpPr>
        <p:spPr>
          <a:xfrm>
            <a:off x="1756634" y="969165"/>
            <a:ext cx="867873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i="1" dirty="0" err="1">
                <a:solidFill>
                  <a:srgbClr val="82AAFF"/>
                </a:solidFill>
                <a:effectLst/>
                <a:latin typeface="+mn-ea"/>
              </a:rPr>
              <a:t>getResult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async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function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ko-KR" altLang="en-US" b="0" dirty="0">
                <a:solidFill>
                  <a:srgbClr val="ECC48D"/>
                </a:solidFill>
                <a:effectLst/>
                <a:latin typeface="+mn-ea"/>
              </a:rPr>
              <a:t>유명인 인식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await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 err="1">
                <a:solidFill>
                  <a:srgbClr val="D7DBE0"/>
                </a:solidFill>
                <a:effectLst/>
                <a:latin typeface="+mn-ea"/>
              </a:rPr>
              <a:t>axios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post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http://127.0.0.1:3000/face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D6DEEB"/>
                </a:solidFill>
                <a:effectLst/>
                <a:latin typeface="+mn-ea"/>
              </a:rPr>
              <a:t>fileUrl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: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  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D:/Test Repository/Microsoft Visual Code/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NaverAPI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naver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</a:t>
            </a:r>
            <a:r>
              <a:rPr lang="en-US" altLang="ko-KR" b="0" dirty="0" err="1">
                <a:solidFill>
                  <a:srgbClr val="ECC48D"/>
                </a:solidFill>
                <a:effectLst/>
                <a:latin typeface="+mn-ea"/>
              </a:rPr>
              <a:t>src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/assets/matt.jpg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5F7E97"/>
                </a:solidFill>
                <a:effectLst/>
                <a:latin typeface="+mn-ea"/>
              </a:rPr>
              <a:t>,</a:t>
            </a:r>
            <a:endParaRPr lang="en-US" altLang="ko-KR" b="0" dirty="0">
              <a:solidFill>
                <a:srgbClr val="D6DEEB"/>
              </a:solidFill>
              <a:effectLst/>
              <a:latin typeface="+mn-ea"/>
            </a:endParaRP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then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(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)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=&gt;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{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var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 </a:t>
            </a:r>
            <a:r>
              <a:rPr lang="en-US" altLang="ko-KR" b="0" i="1" dirty="0" err="1">
                <a:solidFill>
                  <a:srgbClr val="7FDBCA"/>
                </a:solidFill>
                <a:effectLst/>
                <a:latin typeface="+mn-ea"/>
              </a:rPr>
              <a:t>res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 err="1">
                <a:solidFill>
                  <a:srgbClr val="BAEBE2"/>
                </a:solidFill>
                <a:effectLst/>
                <a:latin typeface="+mn-ea"/>
              </a:rPr>
              <a:t>data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faces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][</a:t>
            </a:r>
            <a:r>
              <a:rPr lang="en-US" altLang="ko-KR" b="0" dirty="0">
                <a:solidFill>
                  <a:srgbClr val="F78C6C"/>
                </a:solidFill>
                <a:effectLst/>
                <a:latin typeface="+mn-ea"/>
              </a:rPr>
              <a:t>0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C792EA"/>
                </a:solidFill>
                <a:effectLst/>
                <a:latin typeface="+mn-ea"/>
              </a:rPr>
              <a:t>=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</a:t>
            </a:r>
            <a:r>
              <a:rPr lang="en-US" altLang="ko-KR" b="0" dirty="0">
                <a:solidFill>
                  <a:srgbClr val="D7DBE0"/>
                </a:solidFill>
                <a:effectLst/>
                <a:latin typeface="+mn-ea"/>
              </a:rPr>
              <a:t>result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[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ECC48D"/>
                </a:solidFill>
                <a:effectLst/>
                <a:latin typeface="+mn-ea"/>
              </a:rPr>
              <a:t>celebrity</a:t>
            </a:r>
            <a:r>
              <a:rPr lang="en-US" altLang="ko-KR" b="0" dirty="0">
                <a:solidFill>
                  <a:srgbClr val="D9F5DD"/>
                </a:solidFill>
                <a:effectLst/>
                <a:latin typeface="+mn-ea"/>
              </a:rPr>
              <a:t>"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]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>
                <a:solidFill>
                  <a:srgbClr val="BAEBE2"/>
                </a:solidFill>
                <a:effectLst/>
                <a:latin typeface="+mn-ea"/>
              </a:rPr>
              <a:t>value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  </a:t>
            </a:r>
            <a:r>
              <a:rPr lang="en-US" altLang="ko-KR" b="0" i="1" dirty="0">
                <a:solidFill>
                  <a:srgbClr val="7FDBCA"/>
                </a:solidFill>
                <a:effectLst/>
                <a:latin typeface="+mn-ea"/>
              </a:rPr>
              <a:t>console</a:t>
            </a:r>
            <a:r>
              <a:rPr lang="en-US" altLang="ko-KR" b="0" i="1" dirty="0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i="1" dirty="0">
                <a:solidFill>
                  <a:srgbClr val="82AAFF"/>
                </a:solidFill>
                <a:effectLst/>
                <a:latin typeface="+mn-ea"/>
              </a:rPr>
              <a:t>log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(</a:t>
            </a:r>
            <a:r>
              <a:rPr lang="en-US" altLang="ko-KR" b="0" dirty="0" err="1">
                <a:solidFill>
                  <a:srgbClr val="7FDBCA"/>
                </a:solidFill>
                <a:effectLst/>
                <a:latin typeface="+mn-ea"/>
              </a:rPr>
              <a:t>this</a:t>
            </a:r>
            <a:r>
              <a:rPr lang="en-US" altLang="ko-KR" b="0" i="1" dirty="0" err="1">
                <a:solidFill>
                  <a:srgbClr val="C792EA"/>
                </a:solidFill>
                <a:effectLst/>
                <a:latin typeface="+mn-ea"/>
              </a:rPr>
              <a:t>.</a:t>
            </a:r>
            <a:r>
              <a:rPr lang="en-US" altLang="ko-KR" b="0" dirty="0" err="1">
                <a:solidFill>
                  <a:srgbClr val="BAEBE2"/>
                </a:solidFill>
                <a:effectLst/>
                <a:latin typeface="+mn-ea"/>
              </a:rPr>
              <a:t>detect</a:t>
            </a:r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    });</a:t>
            </a:r>
          </a:p>
          <a:p>
            <a:r>
              <a:rPr lang="en-US" altLang="ko-KR" b="0" dirty="0">
                <a:solidFill>
                  <a:srgbClr val="D6DEEB"/>
                </a:solidFill>
                <a:effectLst/>
                <a:latin typeface="+mn-ea"/>
              </a:rPr>
              <a:t>      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03BB3-5D3B-462F-8B5B-1B2E2A2FCD20}"/>
              </a:ext>
            </a:extLst>
          </p:cNvPr>
          <p:cNvSpPr txBox="1"/>
          <p:nvPr/>
        </p:nvSpPr>
        <p:spPr>
          <a:xfrm>
            <a:off x="1756634" y="5036967"/>
            <a:ext cx="754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await</a:t>
            </a:r>
            <a:r>
              <a:rPr lang="ko-KR" altLang="en-US" dirty="0"/>
              <a:t>을 사용하여 기다린 다음에</a:t>
            </a:r>
            <a:endParaRPr lang="en-US" altLang="ko-KR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정보를 서버에 </a:t>
            </a:r>
            <a:r>
              <a:rPr lang="en-US" altLang="ko-KR" dirty="0"/>
              <a:t>post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ko-KR" dirty="0"/>
              <a:t>response</a:t>
            </a:r>
            <a:r>
              <a:rPr lang="ko-KR" altLang="en-US" dirty="0"/>
              <a:t> 값을 받아 변수에 저장한 다음 </a:t>
            </a:r>
            <a:r>
              <a:rPr lang="ko-KR" altLang="en-US" dirty="0" err="1"/>
              <a:t>프론트단에</a:t>
            </a:r>
            <a:r>
              <a:rPr lang="ko-KR" altLang="en-US" dirty="0"/>
              <a:t> 표현한다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13760-25C3-477B-B83C-8F36CF52DB31}"/>
              </a:ext>
            </a:extLst>
          </p:cNvPr>
          <p:cNvSpPr txBox="1"/>
          <p:nvPr/>
        </p:nvSpPr>
        <p:spPr>
          <a:xfrm>
            <a:off x="583831" y="424874"/>
            <a:ext cx="393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err="1"/>
              <a:t>getResult</a:t>
            </a:r>
            <a:r>
              <a:rPr lang="ko-KR" altLang="en-US" dirty="0"/>
              <a:t> 함수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1180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C86AE-94F3-4547-B048-A74F3F87F8A6}"/>
              </a:ext>
            </a:extLst>
          </p:cNvPr>
          <p:cNvSpPr/>
          <p:nvPr/>
        </p:nvSpPr>
        <p:spPr>
          <a:xfrm>
            <a:off x="10449016" y="6478502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프론트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60CF2-EB22-48E7-810C-0CFC4A85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3" y="1124373"/>
            <a:ext cx="4515480" cy="4372585"/>
          </a:xfrm>
          <a:prstGeom prst="rect">
            <a:avLst/>
          </a:prstGeom>
        </p:spPr>
      </p:pic>
      <p:pic>
        <p:nvPicPr>
          <p:cNvPr id="5" name="bandicam 2021-02-02 12-27-56-020">
            <a:hlinkClick r:id="" action="ppaction://media"/>
            <a:extLst>
              <a:ext uri="{FF2B5EF4-FFF2-40B4-BE49-F238E27FC236}">
                <a16:creationId xmlns:a16="http://schemas.microsoft.com/office/drawing/2014/main" id="{EC17C107-AACD-41E3-AF46-570DF79D2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8706" y="1392072"/>
            <a:ext cx="48164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941B9-7871-43DA-B85C-DB77C948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61" y="413798"/>
            <a:ext cx="7773485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33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240" y="6334780"/>
            <a:ext cx="1889760" cy="523220"/>
          </a:xfrm>
          <a:noFill/>
        </p:spPr>
        <p:txBody>
          <a:bodyPr>
            <a:noAutofit/>
          </a:bodyPr>
          <a:lstStyle/>
          <a:p>
            <a:pPr algn="r"/>
            <a:r>
              <a:rPr lang="ko-KR" altLang="en-US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 시 모습 </a:t>
            </a:r>
          </a:p>
        </p:txBody>
      </p:sp>
      <p:pic>
        <p:nvPicPr>
          <p:cNvPr id="9" name="bandicam 2021-01-27 17-16-35-518">
            <a:hlinkClick r:id="" action="ppaction://media"/>
            <a:extLst>
              <a:ext uri="{FF2B5EF4-FFF2-40B4-BE49-F238E27FC236}">
                <a16:creationId xmlns:a16="http://schemas.microsoft.com/office/drawing/2014/main" id="{5ABC3F18-1431-4812-BCC0-80696C62D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726" y="200680"/>
            <a:ext cx="7696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BB12A-C423-4C57-9D24-3DAF2FF55258}"/>
              </a:ext>
            </a:extLst>
          </p:cNvPr>
          <p:cNvSpPr txBox="1"/>
          <p:nvPr/>
        </p:nvSpPr>
        <p:spPr>
          <a:xfrm>
            <a:off x="2975295" y="2617365"/>
            <a:ext cx="6241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pc="-300" dirty="0"/>
              <a:t>감사합니다</a:t>
            </a:r>
            <a:r>
              <a:rPr lang="ko-KR" altLang="en-US" sz="8000" b="1" spc="-300" dirty="0">
                <a:sym typeface="Wingdings" panose="05000000000000000000" pitchFamily="2" charset="2"/>
              </a:rPr>
              <a:t>🤗</a:t>
            </a:r>
            <a:endParaRPr lang="ko-KR" altLang="en-US" sz="8000" b="1" spc="-300" dirty="0"/>
          </a:p>
        </p:txBody>
      </p:sp>
    </p:spTree>
    <p:extLst>
      <p:ext uri="{BB962C8B-B14F-4D97-AF65-F5344CB8AC3E}">
        <p14:creationId xmlns:p14="http://schemas.microsoft.com/office/powerpoint/2010/main" val="7957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E1E3BAD-AC40-4CAA-9D5E-B55FE9D8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8394" y="6440288"/>
            <a:ext cx="1302232" cy="426848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</a:t>
            </a:r>
            <a:r>
              <a:rPr lang="en-US" altLang="ko-KR" sz="2400" spc="-150" dirty="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562A9A-1AE8-4D4B-A5A1-1B7EF011D92A}"/>
              </a:ext>
            </a:extLst>
          </p:cNvPr>
          <p:cNvGrpSpPr/>
          <p:nvPr/>
        </p:nvGrpSpPr>
        <p:grpSpPr>
          <a:xfrm>
            <a:off x="849299" y="1250202"/>
            <a:ext cx="8627114" cy="3626076"/>
            <a:chOff x="1007240" y="1435033"/>
            <a:chExt cx="8627114" cy="36260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0F3D7EE-B47A-4C60-A4BB-2C5092384529}"/>
                </a:ext>
              </a:extLst>
            </p:cNvPr>
            <p:cNvSpPr/>
            <p:nvPr/>
          </p:nvSpPr>
          <p:spPr>
            <a:xfrm>
              <a:off x="1007240" y="1435033"/>
              <a:ext cx="862711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CFR API (</a:t>
              </a:r>
              <a:r>
                <a:rPr lang="en-US" altLang="ko-KR" sz="4400" i="0" dirty="0">
                  <a:ln>
                    <a:solidFill>
                      <a:sysClr val="windowText" lastClr="000000"/>
                    </a:solidFill>
                  </a:ln>
                  <a:solidFill>
                    <a:srgbClr val="000000"/>
                  </a:solidFill>
                  <a:effectLst/>
                </a:rPr>
                <a:t>CLOVA Face Recognition</a:t>
              </a:r>
              <a:r>
                <a:rPr lang="en-US" altLang="ko-KR" sz="4400" dirty="0">
                  <a:ln w="12700">
                    <a:solidFill>
                      <a:sysClr val="windowText" lastClr="000000"/>
                    </a:solidFill>
                  </a:ln>
                </a:rPr>
                <a:t>)</a:t>
              </a:r>
              <a:endParaRPr lang="ko-KR" altLang="en-US" sz="4400" dirty="0">
                <a:ln w="12700"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0ED745-1F46-4C29-8636-D683FA371D11}"/>
                </a:ext>
              </a:extLst>
            </p:cNvPr>
            <p:cNvSpPr txBox="1"/>
            <p:nvPr/>
          </p:nvSpPr>
          <p:spPr>
            <a:xfrm>
              <a:off x="2005201" y="2420811"/>
              <a:ext cx="4749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: </a:t>
              </a:r>
              <a:r>
                <a:rPr lang="ko-KR" altLang="en-US" sz="1600" dirty="0"/>
                <a:t>얼굴과 관련된 다양한 정보를 제공하는 얼굴 인식 </a:t>
              </a:r>
              <a:r>
                <a:rPr lang="en-US" altLang="ko-KR" sz="1600" dirty="0"/>
                <a:t>API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1E1FAA-EC11-42B7-AF27-D4A1D089D4BC}"/>
                </a:ext>
              </a:extLst>
            </p:cNvPr>
            <p:cNvSpPr txBox="1"/>
            <p:nvPr/>
          </p:nvSpPr>
          <p:spPr>
            <a:xfrm>
              <a:off x="2005201" y="3983891"/>
              <a:ext cx="76291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네이버 </a:t>
              </a:r>
              <a:r>
                <a:rPr lang="en-US" altLang="ko-KR" sz="1600" dirty="0"/>
                <a:t>CLOVA </a:t>
              </a:r>
              <a:r>
                <a:rPr lang="ko-KR" altLang="en-US" sz="1600" dirty="0"/>
                <a:t>인공지능 기술 적용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유명인 얼굴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/>
                <a:t>얼굴의 윤곽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눈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코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입 위치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표정 값 감지</a:t>
              </a: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/>
                <a:t>Restful API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404D52-D6BD-4766-BF95-A22F3565DFE5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78" y="2420811"/>
              <a:ext cx="0" cy="25350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56C6C9C-FB51-4439-A22E-8735D01B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22" y="3785718"/>
            <a:ext cx="2030824" cy="16506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AB70AA-80C9-4B6E-AE45-429E02987326}"/>
              </a:ext>
            </a:extLst>
          </p:cNvPr>
          <p:cNvSpPr/>
          <p:nvPr/>
        </p:nvSpPr>
        <p:spPr>
          <a:xfrm>
            <a:off x="11591778" y="6101734"/>
            <a:ext cx="600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/>
              <a:t>개요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426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0F3D7EE-B47A-4C60-A4BB-2C5092384529}"/>
              </a:ext>
            </a:extLst>
          </p:cNvPr>
          <p:cNvSpPr/>
          <p:nvPr/>
        </p:nvSpPr>
        <p:spPr>
          <a:xfrm>
            <a:off x="754021" y="1125544"/>
            <a:ext cx="102047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n w="12700">
                  <a:solidFill>
                    <a:sysClr val="windowText" lastClr="000000"/>
                  </a:solidFill>
                </a:ln>
              </a:rPr>
              <a:t>REST (Representational State Transfer)</a:t>
            </a:r>
            <a:endParaRPr lang="ko-KR" altLang="en-US" sz="4400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ED745-1F46-4C29-8636-D683FA371D11}"/>
              </a:ext>
            </a:extLst>
          </p:cNvPr>
          <p:cNvSpPr txBox="1"/>
          <p:nvPr/>
        </p:nvSpPr>
        <p:spPr>
          <a:xfrm>
            <a:off x="1751983" y="2111322"/>
            <a:ext cx="7349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: </a:t>
            </a:r>
            <a:r>
              <a:rPr lang="ko-KR" altLang="en-US" sz="1600" dirty="0"/>
              <a:t>웹에 존재하는 모든 자원에 고유한 </a:t>
            </a:r>
            <a:r>
              <a:rPr lang="en-US" altLang="ko-KR" sz="1600" dirty="0"/>
              <a:t>URI</a:t>
            </a:r>
            <a:r>
              <a:rPr lang="ko-KR" altLang="en-US" sz="1600" dirty="0"/>
              <a:t>를 부여하여 활용하는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E1FAA-EC11-42B7-AF27-D4A1D089D4BC}"/>
              </a:ext>
            </a:extLst>
          </p:cNvPr>
          <p:cNvSpPr txBox="1"/>
          <p:nvPr/>
        </p:nvSpPr>
        <p:spPr>
          <a:xfrm>
            <a:off x="1751983" y="3805429"/>
            <a:ext cx="7629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웹과 같은 분산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미디어 시스템을 위한 소프트웨어 개발 아키텍처의 한 형식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Restful : REST </a:t>
            </a:r>
            <a:r>
              <a:rPr lang="ko-KR" altLang="en-US" sz="1600" dirty="0"/>
              <a:t>형식을 따른 시스템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client – server </a:t>
            </a:r>
            <a:r>
              <a:rPr lang="ko-KR" altLang="en-US" sz="1600" dirty="0"/>
              <a:t>통신 방식 중 하나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HTTP </a:t>
            </a:r>
            <a:r>
              <a:rPr lang="ko-KR" altLang="en-US" sz="1600" dirty="0"/>
              <a:t>표준 기반 구현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JSON, XML </a:t>
            </a:r>
            <a:r>
              <a:rPr lang="ko-KR" altLang="en-US" sz="1600" dirty="0"/>
              <a:t>형식으로 데이터를 주고받는 것이 일반적</a:t>
            </a:r>
            <a:endParaRPr lang="en-US" altLang="ko-KR" sz="16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404D52-D6BD-4766-BF95-A22F3565DFE5}"/>
              </a:ext>
            </a:extLst>
          </p:cNvPr>
          <p:cNvCxnSpPr>
            <a:cxnSpLocks/>
          </p:cNvCxnSpPr>
          <p:nvPr/>
        </p:nvCxnSpPr>
        <p:spPr>
          <a:xfrm>
            <a:off x="1591660" y="2111322"/>
            <a:ext cx="0" cy="3017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6317A3-BBE7-4709-B448-0609D6182EB4}"/>
              </a:ext>
            </a:extLst>
          </p:cNvPr>
          <p:cNvGrpSpPr/>
          <p:nvPr/>
        </p:nvGrpSpPr>
        <p:grpSpPr>
          <a:xfrm>
            <a:off x="1991745" y="2580356"/>
            <a:ext cx="3574814" cy="523220"/>
            <a:chOff x="2094466" y="4738663"/>
            <a:chExt cx="3574814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C44146-4117-419C-AD3C-197A5B5F57A9}"/>
                </a:ext>
              </a:extLst>
            </p:cNvPr>
            <p:cNvSpPr txBox="1"/>
            <p:nvPr/>
          </p:nvSpPr>
          <p:spPr>
            <a:xfrm>
              <a:off x="2094466" y="4830996"/>
              <a:ext cx="56432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URI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1847A-FDB5-4AB0-93A1-3246445DBE95}"/>
                </a:ext>
              </a:extLst>
            </p:cNvPr>
            <p:cNvSpPr txBox="1"/>
            <p:nvPr/>
          </p:nvSpPr>
          <p:spPr>
            <a:xfrm>
              <a:off x="2908380" y="4830996"/>
              <a:ext cx="946167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Method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656C9-BFBE-4992-8F5B-036365DEDF91}"/>
                </a:ext>
              </a:extLst>
            </p:cNvPr>
            <p:cNvSpPr txBox="1"/>
            <p:nvPr/>
          </p:nvSpPr>
          <p:spPr>
            <a:xfrm>
              <a:off x="4113342" y="4830996"/>
              <a:ext cx="1555938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Representation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1C691-0365-4F07-ACFE-F6E2A8A27990}"/>
                </a:ext>
              </a:extLst>
            </p:cNvPr>
            <p:cNvSpPr txBox="1"/>
            <p:nvPr/>
          </p:nvSpPr>
          <p:spPr>
            <a:xfrm>
              <a:off x="260841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/>
                <a:t>+</a:t>
              </a:r>
              <a:endParaRPr lang="ko-KR" alt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0A1DF1-74A9-46CF-9F9C-2D56BD523EF3}"/>
                </a:ext>
              </a:extLst>
            </p:cNvPr>
            <p:cNvSpPr txBox="1"/>
            <p:nvPr/>
          </p:nvSpPr>
          <p:spPr>
            <a:xfrm>
              <a:off x="3795063" y="4738663"/>
              <a:ext cx="4396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/>
                <a:t>+</a:t>
              </a:r>
              <a:endParaRPr lang="ko-KR" altLang="en-US" sz="2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164455-49E7-498E-A33B-D3B397328399}"/>
              </a:ext>
            </a:extLst>
          </p:cNvPr>
          <p:cNvSpPr txBox="1"/>
          <p:nvPr/>
        </p:nvSpPr>
        <p:spPr>
          <a:xfrm>
            <a:off x="2019152" y="2992836"/>
            <a:ext cx="507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자원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F9DD8-1D26-4FB9-91F6-7D3616713B00}"/>
              </a:ext>
            </a:extLst>
          </p:cNvPr>
          <p:cNvSpPr txBox="1"/>
          <p:nvPr/>
        </p:nvSpPr>
        <p:spPr>
          <a:xfrm>
            <a:off x="2764551" y="2992836"/>
            <a:ext cx="98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GET, POST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39CE5-9DA3-4ABA-A845-2304C5E0FD52}"/>
              </a:ext>
            </a:extLst>
          </p:cNvPr>
          <p:cNvSpPr txBox="1"/>
          <p:nvPr/>
        </p:nvSpPr>
        <p:spPr>
          <a:xfrm>
            <a:off x="4498864" y="2992836"/>
            <a:ext cx="584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2">
                    <a:lumMod val="75000"/>
                  </a:schemeClr>
                </a:solidFill>
              </a:rPr>
              <a:t>표현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45F98-1B13-4B89-86C3-2239E139F0F5}"/>
              </a:ext>
            </a:extLst>
          </p:cNvPr>
          <p:cNvSpPr txBox="1"/>
          <p:nvPr/>
        </p:nvSpPr>
        <p:spPr>
          <a:xfrm>
            <a:off x="1991745" y="5211057"/>
            <a:ext cx="232870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http://127.0.0,1/test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제목 3">
            <a:extLst>
              <a:ext uri="{FF2B5EF4-FFF2-40B4-BE49-F238E27FC236}">
                <a16:creationId xmlns:a16="http://schemas.microsoft.com/office/drawing/2014/main" id="{119D0DF3-7981-470B-907D-388618C1ED27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8B434A-2B45-48AB-A17E-8D1FADC476DC}"/>
              </a:ext>
            </a:extLst>
          </p:cNvPr>
          <p:cNvSpPr/>
          <p:nvPr/>
        </p:nvSpPr>
        <p:spPr>
          <a:xfrm>
            <a:off x="11479237" y="6101734"/>
            <a:ext cx="712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REST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270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E2EF76-FEC6-4379-8B01-8E58666C433F}"/>
              </a:ext>
            </a:extLst>
          </p:cNvPr>
          <p:cNvGrpSpPr/>
          <p:nvPr/>
        </p:nvGrpSpPr>
        <p:grpSpPr>
          <a:xfrm>
            <a:off x="968327" y="926675"/>
            <a:ext cx="4025704" cy="4353964"/>
            <a:chOff x="1066801" y="1067352"/>
            <a:chExt cx="4025704" cy="43539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7BA94A-3478-49F2-AFF6-4DCA325DC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451" y="1436684"/>
              <a:ext cx="3867054" cy="3984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A7DC3A-0A7C-43D8-AA13-BAB680E37EC0}"/>
                </a:ext>
              </a:extLst>
            </p:cNvPr>
            <p:cNvSpPr/>
            <p:nvPr/>
          </p:nvSpPr>
          <p:spPr>
            <a:xfrm>
              <a:off x="1066801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JSON </a:t>
              </a:r>
              <a:r>
                <a:rPr lang="ko-KR" altLang="en-US" dirty="0"/>
                <a:t>파일 형식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8CC942-154C-4840-BD9B-7600E63F14CF}"/>
              </a:ext>
            </a:extLst>
          </p:cNvPr>
          <p:cNvGrpSpPr/>
          <p:nvPr/>
        </p:nvGrpSpPr>
        <p:grpSpPr>
          <a:xfrm>
            <a:off x="6213232" y="1111341"/>
            <a:ext cx="4668911" cy="4094061"/>
            <a:chOff x="6297638" y="1067352"/>
            <a:chExt cx="4668911" cy="4094061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01E9454-56D4-4026-AC43-AF488F636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749"/>
            <a:stretch/>
          </p:blipFill>
          <p:spPr>
            <a:xfrm>
              <a:off x="6453298" y="1436684"/>
              <a:ext cx="4513251" cy="37247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DE20C1-23EE-4867-9392-9266E5DCE3ED}"/>
                </a:ext>
              </a:extLst>
            </p:cNvPr>
            <p:cNvSpPr/>
            <p:nvPr/>
          </p:nvSpPr>
          <p:spPr>
            <a:xfrm>
              <a:off x="6297638" y="1067352"/>
              <a:ext cx="19858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/>
                <a:t>XML </a:t>
              </a:r>
              <a:r>
                <a:rPr lang="ko-KR" altLang="en-US" dirty="0"/>
                <a:t>파일 형식</a:t>
              </a:r>
            </a:p>
          </p:txBody>
        </p:sp>
      </p:grpSp>
      <p:sp>
        <p:nvSpPr>
          <p:cNvPr id="27" name="제목 3">
            <a:extLst>
              <a:ext uri="{FF2B5EF4-FFF2-40B4-BE49-F238E27FC236}">
                <a16:creationId xmlns:a16="http://schemas.microsoft.com/office/drawing/2014/main" id="{6C7A9A33-6E8C-46A3-8F97-DFB02542000C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AB2DFC-75F1-43A9-B405-84A98DFD5F6E}"/>
              </a:ext>
            </a:extLst>
          </p:cNvPr>
          <p:cNvSpPr/>
          <p:nvPr/>
        </p:nvSpPr>
        <p:spPr>
          <a:xfrm>
            <a:off x="11155679" y="6101734"/>
            <a:ext cx="1036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파일 형식</a:t>
            </a:r>
          </a:p>
        </p:txBody>
      </p:sp>
    </p:spTree>
    <p:extLst>
      <p:ext uri="{BB962C8B-B14F-4D97-AF65-F5344CB8AC3E}">
        <p14:creationId xmlns:p14="http://schemas.microsoft.com/office/powerpoint/2010/main" val="325476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B1F4C94-FF1B-419E-A59A-F949D0A6F753}"/>
              </a:ext>
            </a:extLst>
          </p:cNvPr>
          <p:cNvGrpSpPr/>
          <p:nvPr/>
        </p:nvGrpSpPr>
        <p:grpSpPr>
          <a:xfrm>
            <a:off x="1212381" y="1080424"/>
            <a:ext cx="9104202" cy="5190587"/>
            <a:chOff x="1362988" y="944677"/>
            <a:chExt cx="9104202" cy="51905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18B3D7-3D88-45C5-BC50-17C151D9E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988" y="944677"/>
              <a:ext cx="9104202" cy="209783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C71B3F-E1EE-4CDC-995F-2B384677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2988" y="3183053"/>
              <a:ext cx="5048570" cy="295221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E3FBF7-BD8B-4C24-99A2-F4AF8FA1316D}"/>
                </a:ext>
              </a:extLst>
            </p:cNvPr>
            <p:cNvSpPr txBox="1"/>
            <p:nvPr/>
          </p:nvSpPr>
          <p:spPr>
            <a:xfrm>
              <a:off x="6960094" y="3735828"/>
              <a:ext cx="312654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post </a:t>
              </a:r>
              <a:r>
                <a:rPr lang="ko-KR" altLang="en-US" sz="1800" dirty="0"/>
                <a:t>방식</a:t>
              </a:r>
              <a:endParaRPr lang="en-US" altLang="ko-KR" sz="1800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altLang="ko-KR" sz="1800" dirty="0"/>
                <a:t>multipart </a:t>
              </a:r>
              <a:r>
                <a:rPr lang="ko-KR" altLang="en-US" sz="1800" dirty="0"/>
                <a:t>형식</a:t>
              </a:r>
              <a:endParaRPr lang="en-US" altLang="ko-KR" dirty="0"/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ko-KR" altLang="en-US" sz="1800" dirty="0"/>
                <a:t>메시지의 이름은 </a:t>
              </a:r>
              <a:r>
                <a:rPr lang="en-US" altLang="ko-KR" sz="1800" dirty="0"/>
                <a:t>image</a:t>
              </a:r>
            </a:p>
          </p:txBody>
        </p:sp>
      </p:grpSp>
      <p:sp>
        <p:nvSpPr>
          <p:cNvPr id="24" name="제목 3">
            <a:extLst>
              <a:ext uri="{FF2B5EF4-FFF2-40B4-BE49-F238E27FC236}">
                <a16:creationId xmlns:a16="http://schemas.microsoft.com/office/drawing/2014/main" id="{D47800FF-E6BC-42BA-BFE5-91C6569F1439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4473D5-E467-4CEE-B4D7-BCF26F1A18C8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BCAFD-0AAB-46A3-9108-5B63F7BB3DE1}"/>
              </a:ext>
            </a:extLst>
          </p:cNvPr>
          <p:cNvSpPr txBox="1"/>
          <p:nvPr/>
        </p:nvSpPr>
        <p:spPr>
          <a:xfrm>
            <a:off x="494269" y="38710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76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39412F-3331-46C4-A26D-6E33179B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582" y="1140220"/>
            <a:ext cx="8236999" cy="5130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E818FF39-2105-488F-916A-A6EDFF0ADDED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E4AAD-F6DE-4F7E-B77B-BC19AF89D2BE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4C8AB-9857-449C-B12A-AB6DAEA8CE8E}"/>
              </a:ext>
            </a:extLst>
          </p:cNvPr>
          <p:cNvSpPr txBox="1"/>
          <p:nvPr/>
        </p:nvSpPr>
        <p:spPr>
          <a:xfrm>
            <a:off x="548057" y="480003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</a:t>
            </a:r>
            <a:r>
              <a:rPr lang="en-US" altLang="ko-KR" dirty="0"/>
              <a:t>Document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65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D0EE42-A4D5-4FD2-9370-2CF58E9A65D9}"/>
              </a:ext>
            </a:extLst>
          </p:cNvPr>
          <p:cNvSpPr txBox="1"/>
          <p:nvPr/>
        </p:nvSpPr>
        <p:spPr>
          <a:xfrm>
            <a:off x="418965" y="276179"/>
            <a:ext cx="40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응답 예제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656FE-BF33-43CF-B0B2-2F930CBCC846}"/>
              </a:ext>
            </a:extLst>
          </p:cNvPr>
          <p:cNvSpPr txBox="1"/>
          <p:nvPr/>
        </p:nvSpPr>
        <p:spPr>
          <a:xfrm>
            <a:off x="6218415" y="4312678"/>
            <a:ext cx="3126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얼굴의 수</a:t>
            </a:r>
            <a:endParaRPr lang="en-US" altLang="ko-KR" sz="18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ko-KR" altLang="en-US" sz="1800" dirty="0"/>
              <a:t>감지된 각 얼굴을 분석한 정보</a:t>
            </a:r>
            <a:endParaRPr lang="en-US" altLang="ko-KR" sz="1800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닮은 유명인 이름</a:t>
            </a:r>
            <a:endParaRPr lang="en-US" altLang="ko-KR" dirty="0"/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ko-KR" altLang="en-US" dirty="0"/>
              <a:t>해당 유명인을 닮은 정도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9EF21A-860F-44C2-B53E-5F6796D3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15" y="953419"/>
            <a:ext cx="2805766" cy="5148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AEA57E-105B-462A-BF65-B340045C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15" y="953419"/>
            <a:ext cx="3775607" cy="281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제목 3">
            <a:extLst>
              <a:ext uri="{FF2B5EF4-FFF2-40B4-BE49-F238E27FC236}">
                <a16:creationId xmlns:a16="http://schemas.microsoft.com/office/drawing/2014/main" id="{106AC356-A199-4E11-B468-3DF65D67561A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969C55-6D45-4D0D-84EF-627F138ACBDD}"/>
              </a:ext>
            </a:extLst>
          </p:cNvPr>
          <p:cNvSpPr/>
          <p:nvPr/>
        </p:nvSpPr>
        <p:spPr>
          <a:xfrm>
            <a:off x="10635175" y="6101734"/>
            <a:ext cx="1556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유명인 얼굴 인식</a:t>
            </a:r>
          </a:p>
        </p:txBody>
      </p:sp>
    </p:spTree>
    <p:extLst>
      <p:ext uri="{BB962C8B-B14F-4D97-AF65-F5344CB8AC3E}">
        <p14:creationId xmlns:p14="http://schemas.microsoft.com/office/powerpoint/2010/main" val="317581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4CFF4AE-B023-45B7-90E0-717C830BD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830" y="671540"/>
            <a:ext cx="9581564" cy="51491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'YOUR_CLIENT_ID'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'YOUR_CLIENT_SECRET'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'https://openapi.naver.com/v1/vision/celebrity'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유명인 인식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api_url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= 'https://openapi.naver.com/v1/vision/face'; // 얼굴 감지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A71D5D"/>
                </a:solidFill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fs.createReadStream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'YOUR_FILE_NAME'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FILE 이름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({url:api_url,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X-Naver-Client-Secret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client_secret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}}).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response.statusCode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200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response.headers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content-type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request.head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req.pipe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브라우저로 출력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app.listen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'http://127.0.0.1:3000/face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listening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3000!'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C45734D8-7826-473D-BECA-0D864C87A948}"/>
              </a:ext>
            </a:extLst>
          </p:cNvPr>
          <p:cNvSpPr txBox="1">
            <a:spLocks/>
          </p:cNvSpPr>
          <p:nvPr/>
        </p:nvSpPr>
        <p:spPr>
          <a:xfrm>
            <a:off x="10888394" y="6440288"/>
            <a:ext cx="1302232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sz="4400" b="1" kern="1200" spc="-500" baseline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spc="-150">
                <a:ln w="3175">
                  <a:solidFill>
                    <a:schemeClr val="tx1"/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CFR API</a:t>
            </a:r>
            <a:endParaRPr lang="ko-KR" altLang="en-US" sz="2400" spc="-150" dirty="0">
              <a:ln w="3175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ED2347-DB77-4CB7-A596-7A3864D1600D}"/>
              </a:ext>
            </a:extLst>
          </p:cNvPr>
          <p:cNvSpPr/>
          <p:nvPr/>
        </p:nvSpPr>
        <p:spPr>
          <a:xfrm>
            <a:off x="11254153" y="6101734"/>
            <a:ext cx="937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Node.js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11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5">
      <a:majorFont>
        <a:latin typeface="AppleSDGothicNeoM00"/>
        <a:ea typeface="AppleSDGothicNeoM00"/>
        <a:cs typeface=""/>
      </a:majorFont>
      <a:minorFont>
        <a:latin typeface="AppleSDGothicNeoM00"/>
        <a:ea typeface="AppleSDGothicNeoM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2385</Words>
  <Application>Microsoft Office PowerPoint</Application>
  <PresentationFormat>와이드스크린</PresentationFormat>
  <Paragraphs>350</Paragraphs>
  <Slides>28</Slides>
  <Notes>28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 ExtraBold</vt:lpstr>
      <vt:lpstr>Consolas</vt:lpstr>
      <vt:lpstr>Arial</vt:lpstr>
      <vt:lpstr>맑은 고딕</vt:lpstr>
      <vt:lpstr>AppleSDGothicNeoM00</vt:lpstr>
      <vt:lpstr>Courier New</vt:lpstr>
      <vt:lpstr>Wingdings</vt:lpstr>
      <vt:lpstr>HY견고딕</vt:lpstr>
      <vt:lpstr>Office 테마</vt:lpstr>
      <vt:lpstr>SSL 세미나 네이버 API 연결 </vt:lpstr>
      <vt:lpstr>INDEX</vt:lpstr>
      <vt:lpstr>CFR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CFR API</vt:lpstr>
      <vt:lpstr>실습</vt:lpstr>
      <vt:lpstr>실습</vt:lpstr>
      <vt:lpstr>실습</vt:lpstr>
      <vt:lpstr>응용 시 모습 </vt:lpstr>
      <vt:lpstr>응용 시 모습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 세미나 STACK</dc:title>
  <dc:creator>염 정아</dc:creator>
  <cp:lastModifiedBy>Yeom yeom</cp:lastModifiedBy>
  <cp:revision>365</cp:revision>
  <cp:lastPrinted>2020-01-14T04:42:14Z</cp:lastPrinted>
  <dcterms:created xsi:type="dcterms:W3CDTF">2020-01-13T07:29:28Z</dcterms:created>
  <dcterms:modified xsi:type="dcterms:W3CDTF">2021-02-02T05:12:03Z</dcterms:modified>
</cp:coreProperties>
</file>